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1" r:id="rId3"/>
    <p:sldId id="280" r:id="rId4"/>
    <p:sldId id="286" r:id="rId5"/>
    <p:sldId id="296" r:id="rId6"/>
    <p:sldId id="298" r:id="rId7"/>
    <p:sldId id="299" r:id="rId8"/>
    <p:sldId id="300" r:id="rId9"/>
    <p:sldId id="259" r:id="rId10"/>
    <p:sldId id="260" r:id="rId11"/>
    <p:sldId id="261" r:id="rId12"/>
    <p:sldId id="262" r:id="rId13"/>
    <p:sldId id="263" r:id="rId14"/>
    <p:sldId id="302" r:id="rId15"/>
    <p:sldId id="269" r:id="rId16"/>
    <p:sldId id="268" r:id="rId17"/>
    <p:sldId id="270" r:id="rId18"/>
    <p:sldId id="273" r:id="rId19"/>
    <p:sldId id="274" r:id="rId20"/>
    <p:sldId id="276" r:id="rId21"/>
    <p:sldId id="277" r:id="rId22"/>
    <p:sldId id="271" r:id="rId23"/>
    <p:sldId id="303" r:id="rId24"/>
    <p:sldId id="275" r:id="rId25"/>
    <p:sldId id="272" r:id="rId26"/>
    <p:sldId id="278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31" r:id="rId37"/>
    <p:sldId id="313" r:id="rId38"/>
    <p:sldId id="314" r:id="rId39"/>
    <p:sldId id="316" r:id="rId40"/>
    <p:sldId id="317" r:id="rId41"/>
    <p:sldId id="318" r:id="rId42"/>
    <p:sldId id="327" r:id="rId43"/>
    <p:sldId id="325" r:id="rId44"/>
    <p:sldId id="319" r:id="rId45"/>
    <p:sldId id="326" r:id="rId46"/>
    <p:sldId id="265" r:id="rId47"/>
    <p:sldId id="320" r:id="rId48"/>
    <p:sldId id="321" r:id="rId49"/>
    <p:sldId id="322" r:id="rId50"/>
    <p:sldId id="324" r:id="rId51"/>
    <p:sldId id="329" r:id="rId52"/>
    <p:sldId id="330" r:id="rId53"/>
    <p:sldId id="328" r:id="rId54"/>
    <p:sldId id="323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28CD30-42E3-4445-B4FB-65E7B9FE4C44}">
          <p14:sldIdLst>
            <p14:sldId id="256"/>
            <p14:sldId id="301"/>
            <p14:sldId id="280"/>
            <p14:sldId id="286"/>
          </p14:sldIdLst>
        </p14:section>
        <p14:section name="连续内存分配" id="{93E9725E-A84B-4F98-84FE-83FBA69595DF}">
          <p14:sldIdLst>
            <p14:sldId id="296"/>
            <p14:sldId id="298"/>
            <p14:sldId id="299"/>
            <p14:sldId id="300"/>
          </p14:sldIdLst>
        </p14:section>
        <p14:section name="操作系统内存管理发展" id="{1EA983A7-42C5-4C73-AFD9-88423428E913}">
          <p14:sldIdLst>
            <p14:sldId id="259"/>
            <p14:sldId id="260"/>
            <p14:sldId id="261"/>
            <p14:sldId id="262"/>
            <p14:sldId id="263"/>
            <p14:sldId id="302"/>
            <p14:sldId id="269"/>
            <p14:sldId id="268"/>
            <p14:sldId id="270"/>
            <p14:sldId id="273"/>
            <p14:sldId id="274"/>
            <p14:sldId id="276"/>
            <p14:sldId id="277"/>
            <p14:sldId id="271"/>
            <p14:sldId id="303"/>
            <p14:sldId id="275"/>
            <p14:sldId id="272"/>
            <p14:sldId id="278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31"/>
            <p14:sldId id="313"/>
            <p14:sldId id="314"/>
            <p14:sldId id="316"/>
            <p14:sldId id="317"/>
            <p14:sldId id="318"/>
            <p14:sldId id="327"/>
            <p14:sldId id="325"/>
            <p14:sldId id="319"/>
            <p14:sldId id="326"/>
            <p14:sldId id="265"/>
            <p14:sldId id="320"/>
            <p14:sldId id="321"/>
            <p14:sldId id="322"/>
            <p14:sldId id="324"/>
            <p14:sldId id="329"/>
            <p14:sldId id="330"/>
            <p14:sldId id="328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2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F2A06-A584-4BA2-A43A-B1A1E7FEA53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DD64C-EAAB-4CB4-B8D3-290E9C731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730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DD64C-EAAB-4CB4-B8D3-290E9C7313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13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440A3-7070-A862-9129-18F53B87B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B63F03-C85F-10B4-60C3-E6706A78F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779B32-E917-4B84-8BA7-DD775957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D11FFE-DB3E-C61E-F505-19614F126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AF61BB-64C2-53AC-360A-2B8C532F6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761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C3B3C-F0B1-B60B-2B52-BBB3E276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CDA991-DAD9-0E8C-F239-CF310DA2A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96862A-DF6C-7C0C-1542-82FBEA440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A416A8-3992-77FE-4556-3B1BA974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CD13A-77EE-4FAB-01F0-7B8AC859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46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4F0CFF-825F-F042-A631-437A6C79B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7F6540-FBEB-9FC6-5D44-28F2FE26A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FA978-3BC1-8C61-21BC-1FF0D09A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DF6D48-F3BC-B211-DCD2-8EB18CC5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763C89-4B30-1AF0-88F4-880F77AD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1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BE119-EADE-0A7E-8316-4D27AF5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9211C4-6FFE-95C1-A62D-F9165AF6A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F099B3-08FB-6D8C-A7D2-68506DAB3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6D166-E1C3-31E8-8D02-75757EE9A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B74D2C-96C4-26A7-AABC-69BFDDDC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25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9FB20-986B-88A7-1DBE-09DDD987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FD6F5C-43FA-9449-FE63-FCB4AE202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374B40-F487-0FC2-E1D3-8170889F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301ACA-540E-26ED-2AC7-E803B846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153A30-5FD6-3039-814E-450BD033A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30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B364E-5BE9-2E0F-9113-FB397A36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84D9C0-EE17-CAAD-D04C-E2BA01F35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3A0194-4BB7-E603-B3A9-B596BE2D9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13F1B2-406D-0273-3654-4E168231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D444FD-312C-4DBB-8F1F-96E909D4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CBBF15-B2EB-825C-CB5D-85E925AAA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46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35334-5EDC-5406-77C2-F87AFF93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F1AC0E-EB6B-2F7B-D439-A86718188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195D81-3045-9A24-2892-801FBE558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51FDC5-3B80-8154-809D-F86562FDA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F2F36C-97C9-2E12-7B95-2ADC25F74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8B35F9-D8FF-424C-FDA7-675F759E4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AE613-98F2-6F69-962E-9C429283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319BB7-FC99-AA5A-3140-168C604F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32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99EA2-875D-7DE2-76FA-6799D89B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AF1E58-D684-CF6F-5EF6-0637C54A3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71F83-F4C7-D75A-D22B-E75AEE76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45D0DE-C9ED-D95F-7846-88A319CA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71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E459F9-D62B-5F0A-8C2A-D5B28FC8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585F60-8B9D-80AE-86BE-BC6ED65F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06F71-0730-A5C8-053B-2C2F5EE1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96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1C650-4AA1-112A-7DA3-747F5A07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CD5B73-3460-90AA-FF47-08F9EC398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95DB2-BD1D-42D5-5FF2-798809F3D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991328-C647-D867-6D6E-E3B69657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C7AE1E-C6E2-B600-A537-77944B4E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582338-00DA-7C77-EF5E-8A0FA05A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50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FF4CE-2327-0DA5-C179-53D917419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29E69A-A7F5-4395-A225-1F2B997F5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71EF09-9877-0350-2FF7-D358EF7D4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B21E3C-B6E8-028B-5A1E-5D548C6B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2B7AF5-526F-26D8-AEE0-7F76FD4FA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13F230-E057-BC86-81EF-DB528719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68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F62A90-DBFF-74F8-F486-80122CBD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81C71-81C5-7472-FE65-A6975ABBF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0B81E4-2E53-3AA5-90DA-A3A3E71C1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73AC7-4587-4AC5-812B-6D542091EAC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A805AB-0DDB-1290-E4EB-0EF86C370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AA8E97-9ECA-A556-F3A5-891BC1630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2AA47-C847-4B49-8D08-3D167416A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98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courses/cs4410/2015su/lectures/lec14-pagetables.html" TargetMode="External"/><Relationship Id="rId2" Type="http://schemas.openxmlformats.org/officeDocument/2006/relationships/hyperlink" Target="https://www.zhihu.com/question/5003673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8B45A-A802-0DC0-95E3-50D3E6300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段页式存储管理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B6AC6-44A2-A333-263F-FE96E18B3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62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64FD525-ED48-7559-4C25-6DEAA0195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54" y="824529"/>
            <a:ext cx="12005723" cy="4600088"/>
          </a:xfrm>
        </p:spPr>
      </p:pic>
    </p:spTree>
    <p:extLst>
      <p:ext uri="{BB962C8B-B14F-4D97-AF65-F5344CB8AC3E}">
        <p14:creationId xmlns:p14="http://schemas.microsoft.com/office/powerpoint/2010/main" val="8070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9C9E32C-BCB5-70B2-DB5B-55B703BD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45" b="1624"/>
          <a:stretch/>
        </p:blipFill>
        <p:spPr>
          <a:xfrm>
            <a:off x="1651248" y="-71021"/>
            <a:ext cx="3728492" cy="5220070"/>
          </a:xfrm>
        </p:spPr>
      </p:pic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5BD2A2C6-6F70-4C35-EF89-E9B9FD07F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777" y="585926"/>
            <a:ext cx="4071890" cy="305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239BD7-6172-83A7-A9B1-BFE79B708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118" y="5164504"/>
            <a:ext cx="9830540" cy="169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2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A7F72A-7D85-31A7-BCF9-11532860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0" y="0"/>
            <a:ext cx="9235045" cy="21935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74BC60-5452-AC92-C161-82A14432F016}"/>
              </a:ext>
            </a:extLst>
          </p:cNvPr>
          <p:cNvSpPr txBox="1"/>
          <p:nvPr/>
        </p:nvSpPr>
        <p:spPr>
          <a:xfrm>
            <a:off x="481913" y="2347783"/>
            <a:ext cx="95764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把程序员为程序指定物理地址的任务交给操作系统，让操作系统完成这一个映射。因此在其中加入了一层虚拟内存空间（虚拟地址</a:t>
            </a:r>
            <a:r>
              <a:rPr lang="en-US" altLang="zh-CN" sz="2800" dirty="0"/>
              <a:t>/</a:t>
            </a:r>
            <a:r>
              <a:rPr lang="zh-CN" altLang="en-US" sz="2800" dirty="0"/>
              <a:t>逻辑地址）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10E31-A6F5-C983-56B6-51329188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23" y="3533595"/>
            <a:ext cx="4768868" cy="32546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236642-F00D-68E0-5498-0D59FCE331E0}"/>
              </a:ext>
            </a:extLst>
          </p:cNvPr>
          <p:cNvSpPr txBox="1"/>
          <p:nvPr/>
        </p:nvSpPr>
        <p:spPr>
          <a:xfrm>
            <a:off x="417251" y="4527612"/>
            <a:ext cx="5533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假如</a:t>
            </a:r>
            <a:r>
              <a:rPr lang="en-US" altLang="zh-CN" sz="2400" dirty="0"/>
              <a:t>A_1</a:t>
            </a:r>
            <a:r>
              <a:rPr lang="zh-CN" altLang="en-US" sz="2400" dirty="0"/>
              <a:t>中</a:t>
            </a:r>
            <a:r>
              <a:rPr lang="en-US" altLang="zh-CN" sz="2400" dirty="0"/>
              <a:t>x</a:t>
            </a:r>
            <a:r>
              <a:rPr lang="zh-CN" altLang="en-US" sz="2400" dirty="0"/>
              <a:t>变量的地址为</a:t>
            </a:r>
            <a:r>
              <a:rPr lang="en-US" altLang="zh-CN" sz="2400" dirty="0"/>
              <a:t>0x123</a:t>
            </a:r>
          </a:p>
          <a:p>
            <a:r>
              <a:rPr lang="zh-CN" altLang="en-US" sz="2400" dirty="0"/>
              <a:t>那么其他进程就无法在使用此物理地址</a:t>
            </a:r>
          </a:p>
        </p:txBody>
      </p:sp>
    </p:spTree>
    <p:extLst>
      <p:ext uri="{BB962C8B-B14F-4D97-AF65-F5344CB8AC3E}">
        <p14:creationId xmlns:p14="http://schemas.microsoft.com/office/powerpoint/2010/main" val="302828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BCA1CD07-AA5C-C36A-E841-D1DC9743A6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t="13762" r="3851" b="22935"/>
          <a:stretch/>
        </p:blipFill>
        <p:spPr bwMode="auto">
          <a:xfrm>
            <a:off x="548460" y="3225113"/>
            <a:ext cx="4963825" cy="28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E72141-5832-6BD5-241F-991AB3642907}"/>
              </a:ext>
            </a:extLst>
          </p:cNvPr>
          <p:cNvSpPr txBox="1"/>
          <p:nvPr/>
        </p:nvSpPr>
        <p:spPr>
          <a:xfrm>
            <a:off x="210064" y="234778"/>
            <a:ext cx="11442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地址总线的位数（条数）决定了</a:t>
            </a:r>
            <a:r>
              <a:rPr lang="en-US" altLang="zh-CN" sz="24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CPU</a:t>
            </a:r>
            <a:r>
              <a:rPr lang="zh-CN" altLang="en-US" sz="24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可直接寻址的内存空间大小</a:t>
            </a:r>
            <a:endParaRPr lang="en-US" altLang="zh-CN" sz="2400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2400" dirty="0" err="1">
                <a:solidFill>
                  <a:srgbClr val="111111"/>
                </a:solidFill>
                <a:latin typeface="Arial" panose="020B0604020202020204" pitchFamily="34" charset="0"/>
              </a:rPr>
              <a:t>eg</a:t>
            </a:r>
            <a:r>
              <a:rPr lang="zh-CN" altLang="en-US" sz="2400" dirty="0">
                <a:solidFill>
                  <a:srgbClr val="111111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rgbClr val="111111"/>
                </a:solidFill>
                <a:latin typeface="Arial" panose="020B0604020202020204" pitchFamily="34" charset="0"/>
              </a:rPr>
              <a:t>8</a:t>
            </a:r>
            <a:r>
              <a:rPr lang="zh-CN" altLang="en-US" sz="2400" dirty="0">
                <a:solidFill>
                  <a:srgbClr val="111111"/>
                </a:solidFill>
                <a:latin typeface="Arial" panose="020B0604020202020204" pitchFamily="34" charset="0"/>
              </a:rPr>
              <a:t>条地址总线寻址空间为</a:t>
            </a:r>
            <a:r>
              <a:rPr lang="en-US" altLang="zh-CN" sz="2400" dirty="0">
                <a:solidFill>
                  <a:srgbClr val="111111"/>
                </a:solidFill>
                <a:latin typeface="Arial" panose="020B0604020202020204" pitchFamily="34" charset="0"/>
              </a:rPr>
              <a:t>2^8B=256B </a:t>
            </a:r>
          </a:p>
          <a:p>
            <a:r>
              <a:rPr lang="en-US" altLang="zh-CN" sz="2400" dirty="0">
                <a:solidFill>
                  <a:srgbClr val="111111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2400" dirty="0">
                <a:solidFill>
                  <a:srgbClr val="111111"/>
                </a:solidFill>
                <a:latin typeface="Arial" panose="020B0604020202020204" pitchFamily="34" charset="0"/>
              </a:rPr>
              <a:t>位地址总线寻址空间为</a:t>
            </a:r>
            <a:r>
              <a:rPr lang="en-US" altLang="zh-CN" sz="24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2^16B=64KB</a:t>
            </a:r>
          </a:p>
          <a:p>
            <a:r>
              <a:rPr lang="en-US" altLang="zh-CN" sz="2400" dirty="0">
                <a:solidFill>
                  <a:srgbClr val="111111"/>
                </a:solidFill>
                <a:latin typeface="Arial" panose="020B0604020202020204" pitchFamily="34" charset="0"/>
              </a:rPr>
              <a:t>32</a:t>
            </a:r>
            <a:r>
              <a:rPr lang="zh-CN" altLang="en-US" sz="2400" dirty="0">
                <a:solidFill>
                  <a:srgbClr val="111111"/>
                </a:solidFill>
                <a:latin typeface="Arial" panose="020B0604020202020204" pitchFamily="34" charset="0"/>
              </a:rPr>
              <a:t>位地址总线寻址空间为</a:t>
            </a:r>
            <a:r>
              <a:rPr lang="en-US" altLang="zh-CN" sz="2400" dirty="0">
                <a:solidFill>
                  <a:srgbClr val="111111"/>
                </a:solidFill>
                <a:latin typeface="Arial" panose="020B0604020202020204" pitchFamily="34" charset="0"/>
              </a:rPr>
              <a:t>2^32B=4GB</a:t>
            </a:r>
          </a:p>
          <a:p>
            <a:r>
              <a:rPr lang="en-US" altLang="zh-CN" sz="2400" dirty="0">
                <a:solidFill>
                  <a:srgbClr val="111111"/>
                </a:solidFill>
                <a:latin typeface="Arial" panose="020B0604020202020204" pitchFamily="34" charset="0"/>
              </a:rPr>
              <a:t>48</a:t>
            </a:r>
            <a:r>
              <a:rPr lang="zh-CN" altLang="en-US" sz="2400" dirty="0">
                <a:solidFill>
                  <a:srgbClr val="111111"/>
                </a:solidFill>
                <a:latin typeface="Arial" panose="020B0604020202020204" pitchFamily="34" charset="0"/>
              </a:rPr>
              <a:t>位地址总线寻址空间为</a:t>
            </a:r>
            <a:r>
              <a:rPr lang="en-US" altLang="zh-CN" sz="2400" dirty="0">
                <a:solidFill>
                  <a:srgbClr val="111111"/>
                </a:solidFill>
                <a:latin typeface="Arial" panose="020B0604020202020204" pitchFamily="34" charset="0"/>
              </a:rPr>
              <a:t>2^48B=256TB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82EE72-DAE2-3AA1-E879-F00036AB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1045763"/>
            <a:ext cx="4187865" cy="29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86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6B71DB-CFD2-F9ED-06BC-6B36441C2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87" y="618625"/>
            <a:ext cx="11959241" cy="3003463"/>
          </a:xfrm>
        </p:spPr>
      </p:pic>
    </p:spTree>
    <p:extLst>
      <p:ext uri="{BB962C8B-B14F-4D97-AF65-F5344CB8AC3E}">
        <p14:creationId xmlns:p14="http://schemas.microsoft.com/office/powerpoint/2010/main" val="3830927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48685D-2BCD-B5AF-EBE6-3231D225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17" y="133165"/>
            <a:ext cx="9991990" cy="56230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6F2245-1350-064E-C7B7-0B0ABBA2DBF8}"/>
              </a:ext>
            </a:extLst>
          </p:cNvPr>
          <p:cNvSpPr txBox="1"/>
          <p:nvPr/>
        </p:nvSpPr>
        <p:spPr>
          <a:xfrm>
            <a:off x="1313895" y="6036815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虚拟地址空间大小由地址总线的位数决定</a:t>
            </a:r>
          </a:p>
        </p:txBody>
      </p:sp>
    </p:spTree>
    <p:extLst>
      <p:ext uri="{BB962C8B-B14F-4D97-AF65-F5344CB8AC3E}">
        <p14:creationId xmlns:p14="http://schemas.microsoft.com/office/powerpoint/2010/main" val="130274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D82CD5B-225C-7011-8368-11AEBAF8F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2" y="422453"/>
            <a:ext cx="11840267" cy="255156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C2B135-0280-2964-487C-76531CE2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5" y="3520645"/>
            <a:ext cx="11902261" cy="20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9252E-D20A-699D-E253-E9B76038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</a:t>
            </a:r>
            <a:r>
              <a:rPr lang="en-US" altLang="zh-CN" dirty="0"/>
              <a:t>MMU</a:t>
            </a:r>
            <a:r>
              <a:rPr lang="zh-CN" altLang="en-US" dirty="0"/>
              <a:t>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07322B-D43B-04AA-17E9-0CCD329FB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02" y="2450236"/>
            <a:ext cx="5407981" cy="3708971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物理地址不越界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物理地址不冲突（单射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对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能不能很好的利用</a:t>
            </a:r>
            <a:r>
              <a:rPr lang="en-US" altLang="zh-CN" dirty="0"/>
              <a:t>cache</a:t>
            </a:r>
          </a:p>
          <a:p>
            <a:r>
              <a:rPr lang="zh-CN" altLang="en-US" dirty="0"/>
              <a:t>内存利用率高（碎片少）</a:t>
            </a:r>
            <a:endParaRPr lang="en-US" altLang="zh-CN" dirty="0"/>
          </a:p>
          <a:p>
            <a:r>
              <a:rPr lang="zh-CN" altLang="en-US" dirty="0"/>
              <a:t>映射快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45A30B-0DE4-C94B-B15D-A3E56C4CF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"/>
          <a:stretch/>
        </p:blipFill>
        <p:spPr>
          <a:xfrm>
            <a:off x="390618" y="1590416"/>
            <a:ext cx="4769356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84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0239E-D7CA-BE9C-7CE9-B07772E29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5" y="0"/>
            <a:ext cx="10515600" cy="1325563"/>
          </a:xfrm>
        </p:spPr>
        <p:txBody>
          <a:bodyPr/>
          <a:lstStyle/>
          <a:p>
            <a:r>
              <a:rPr lang="zh-CN" altLang="en-US" dirty="0"/>
              <a:t>程序的局部性原理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AFFBD8-60AD-DF8A-2302-C1EA0D844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017" y="1374720"/>
            <a:ext cx="10607371" cy="2362779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455120-51BB-563F-C500-C1A0341C1EF5}"/>
              </a:ext>
            </a:extLst>
          </p:cNvPr>
          <p:cNvSpPr txBox="1"/>
          <p:nvPr/>
        </p:nvSpPr>
        <p:spPr>
          <a:xfrm>
            <a:off x="6169981" y="4136994"/>
            <a:ext cx="5761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</a:t>
            </a:r>
            <a:r>
              <a:rPr lang="en-US" altLang="zh-CN" dirty="0"/>
              <a:t>CPU</a:t>
            </a:r>
            <a:r>
              <a:rPr lang="zh-CN" altLang="en-US" dirty="0"/>
              <a:t>每次去内存中取数据花费时间较长，因此</a:t>
            </a:r>
            <a:endParaRPr lang="en-US" altLang="zh-CN" dirty="0"/>
          </a:p>
          <a:p>
            <a:r>
              <a:rPr lang="zh-CN" altLang="en-US" dirty="0"/>
              <a:t>根据程序的局部性原理，我们一次去内存中取一大</a:t>
            </a:r>
            <a:endParaRPr lang="en-US" altLang="zh-CN" dirty="0"/>
          </a:p>
          <a:p>
            <a:r>
              <a:rPr lang="zh-CN" altLang="en-US" dirty="0"/>
              <a:t>段数据，放入到缓存中。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36A47A-CBB3-6A7B-F47F-8AAF4E228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4" y="4246216"/>
            <a:ext cx="5289905" cy="21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2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FC90926-C9FA-EAE6-B887-D9184D470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3" y="0"/>
            <a:ext cx="10848512" cy="67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8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2DEC00-6289-C77B-7A5B-5CC033C07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11847"/>
            <a:ext cx="12157971" cy="3264844"/>
          </a:xfrm>
        </p:spPr>
      </p:pic>
    </p:spTree>
    <p:extLst>
      <p:ext uri="{BB962C8B-B14F-4D97-AF65-F5344CB8AC3E}">
        <p14:creationId xmlns:p14="http://schemas.microsoft.com/office/powerpoint/2010/main" val="4087712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70E26-FF4D-2A19-5278-2296631B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09" y="8878"/>
            <a:ext cx="10515600" cy="788972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直接一一对应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965745-1810-C933-2596-0047E36C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2" y="828172"/>
            <a:ext cx="4415634" cy="60385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7016D0-16C6-30D7-15BB-244F884729F5}"/>
              </a:ext>
            </a:extLst>
          </p:cNvPr>
          <p:cNvSpPr txBox="1"/>
          <p:nvPr/>
        </p:nvSpPr>
        <p:spPr>
          <a:xfrm>
            <a:off x="5637320" y="1935331"/>
            <a:ext cx="62942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va</a:t>
            </a:r>
            <a:r>
              <a:rPr lang="zh-CN" altLang="en-US" sz="2800" dirty="0"/>
              <a:t>和</a:t>
            </a:r>
            <a:r>
              <a:rPr lang="en-US" altLang="zh-CN" sz="2800" dirty="0"/>
              <a:t>pa</a:t>
            </a:r>
            <a:r>
              <a:rPr lang="zh-CN" altLang="en-US" sz="2800" dirty="0"/>
              <a:t>不一致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虽然物理地址不会冲突</a:t>
            </a:r>
            <a:endParaRPr lang="en-US" altLang="zh-CN" sz="2800" dirty="0"/>
          </a:p>
          <a:p>
            <a:r>
              <a:rPr lang="zh-CN" altLang="en-US" sz="2800" dirty="0"/>
              <a:t>但是物理地址会越界，行不通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能满足程序局部性</a:t>
            </a:r>
          </a:p>
        </p:txBody>
      </p:sp>
    </p:spTree>
    <p:extLst>
      <p:ext uri="{BB962C8B-B14F-4D97-AF65-F5344CB8AC3E}">
        <p14:creationId xmlns:p14="http://schemas.microsoft.com/office/powerpoint/2010/main" val="991589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BABE5-89A5-AD91-D0E4-82EF4D27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186431"/>
            <a:ext cx="10515600" cy="785166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取模映射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63A36-6BCB-B063-94F7-4A863954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657" y="1665826"/>
            <a:ext cx="5278515" cy="4351338"/>
          </a:xfrm>
        </p:spPr>
        <p:txBody>
          <a:bodyPr/>
          <a:lstStyle/>
          <a:p>
            <a:r>
              <a:rPr lang="en-US" altLang="zh-CN" dirty="0"/>
              <a:t>pa=</a:t>
            </a:r>
            <a:r>
              <a:rPr lang="en-US" altLang="zh-CN" dirty="0" err="1"/>
              <a:t>va%M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物理地址不越界</a:t>
            </a:r>
            <a:endParaRPr lang="en-US" altLang="zh-CN" dirty="0"/>
          </a:p>
          <a:p>
            <a:r>
              <a:rPr lang="zh-CN" altLang="en-US" dirty="0"/>
              <a:t>但物理地址会冲突，行不通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能满足程序的局部性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BA5D3C-67E1-0128-C2A4-FE95D0D2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0" y="1078693"/>
            <a:ext cx="4793395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BCB81-116D-EA5A-B405-446A86436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1" y="142043"/>
            <a:ext cx="10515600" cy="767410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哈希表（散列表）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44EAE-A385-F627-4D31-2C449690B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05" y="1038687"/>
            <a:ext cx="10515600" cy="5646198"/>
          </a:xfrm>
        </p:spPr>
        <p:txBody>
          <a:bodyPr>
            <a:normAutofit/>
          </a:bodyPr>
          <a:lstStyle/>
          <a:p>
            <a:r>
              <a:rPr lang="zh-CN" altLang="en-US" dirty="0"/>
              <a:t>给定一个虚拟地址</a:t>
            </a:r>
            <a:r>
              <a:rPr lang="en-US" altLang="zh-CN" dirty="0"/>
              <a:t>0x12345</a:t>
            </a:r>
          </a:p>
          <a:p>
            <a:r>
              <a:rPr lang="zh-CN" altLang="en-US" dirty="0"/>
              <a:t>计算散列地址 即</a:t>
            </a:r>
            <a:r>
              <a:rPr lang="en-US" altLang="zh-CN" dirty="0" err="1"/>
              <a:t>addr</a:t>
            </a:r>
            <a:r>
              <a:rPr lang="en-US" altLang="zh-CN" dirty="0"/>
              <a:t> = </a:t>
            </a:r>
            <a:r>
              <a:rPr lang="en-US" altLang="zh-CN" dirty="0" err="1"/>
              <a:t>hash_fun</a:t>
            </a:r>
            <a:r>
              <a:rPr lang="en-US" altLang="zh-CN" dirty="0"/>
              <a:t>(0x12345)</a:t>
            </a:r>
          </a:p>
          <a:p>
            <a:r>
              <a:rPr lang="zh-CN" altLang="en-US" dirty="0"/>
              <a:t>然后查散列表</a:t>
            </a:r>
            <a:r>
              <a:rPr lang="en-US" altLang="zh-CN" dirty="0" err="1"/>
              <a:t>vec</a:t>
            </a:r>
            <a:r>
              <a:rPr lang="en-US" altLang="zh-CN" dirty="0"/>
              <a:t>[</a:t>
            </a:r>
            <a:r>
              <a:rPr lang="en-US" altLang="zh-CN" dirty="0" err="1"/>
              <a:t>addr</a:t>
            </a:r>
            <a:r>
              <a:rPr lang="en-US" altLang="zh-CN" dirty="0"/>
              <a:t>]</a:t>
            </a:r>
            <a:r>
              <a:rPr lang="zh-CN" altLang="en-US" dirty="0"/>
              <a:t>中的物理地址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缺点</a:t>
            </a:r>
            <a:endParaRPr lang="en-US" altLang="zh-CN" dirty="0"/>
          </a:p>
          <a:p>
            <a:r>
              <a:rPr lang="zh-CN" altLang="en-US" dirty="0"/>
              <a:t>占用额外空间太大</a:t>
            </a:r>
            <a:endParaRPr lang="en-US" altLang="zh-CN" dirty="0"/>
          </a:p>
          <a:p>
            <a:r>
              <a:rPr lang="zh-CN" altLang="en-US" dirty="0"/>
              <a:t>无碎片</a:t>
            </a:r>
            <a:endParaRPr lang="en-US" altLang="zh-CN" dirty="0"/>
          </a:p>
          <a:p>
            <a:r>
              <a:rPr lang="zh-CN" altLang="en-US" dirty="0"/>
              <a:t>不能满足程序的局部性</a:t>
            </a:r>
            <a:endParaRPr lang="en-US" altLang="zh-CN" dirty="0"/>
          </a:p>
          <a:p>
            <a:r>
              <a:rPr lang="zh-CN" altLang="en-US" dirty="0"/>
              <a:t>可行，但效率低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索引表类似</a:t>
            </a:r>
          </a:p>
        </p:txBody>
      </p:sp>
      <p:pic>
        <p:nvPicPr>
          <p:cNvPr id="1030" name="Picture 6" descr="查看源图像">
            <a:extLst>
              <a:ext uri="{FF2B5EF4-FFF2-40B4-BE49-F238E27FC236}">
                <a16:creationId xmlns:a16="http://schemas.microsoft.com/office/drawing/2014/main" id="{37D4D546-347F-D30D-002E-3C4A0321D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55"/>
          <a:stretch/>
        </p:blipFill>
        <p:spPr bwMode="auto">
          <a:xfrm>
            <a:off x="8487052" y="908106"/>
            <a:ext cx="2441358" cy="503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771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F6313F-0624-6E84-5A1B-857567467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30"/>
          <a:stretch/>
        </p:blipFill>
        <p:spPr>
          <a:xfrm>
            <a:off x="390683" y="6003"/>
            <a:ext cx="11079266" cy="6851997"/>
          </a:xfrm>
        </p:spPr>
      </p:pic>
    </p:spTree>
    <p:extLst>
      <p:ext uri="{BB962C8B-B14F-4D97-AF65-F5344CB8AC3E}">
        <p14:creationId xmlns:p14="http://schemas.microsoft.com/office/powerpoint/2010/main" val="3792905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0A5CBEE-F870-2D03-B70C-52114F55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25"/>
            <a:ext cx="11979948" cy="57480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8F4DA4-4D6E-8D06-AC66-D0668A47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6" y="0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segment</a:t>
            </a:r>
            <a:r>
              <a:rPr lang="zh-CN" altLang="en-US" dirty="0"/>
              <a:t>分段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32B9D2-7C13-0890-A92D-30DB7545E3C4}"/>
              </a:ext>
            </a:extLst>
          </p:cNvPr>
          <p:cNvSpPr txBox="1"/>
          <p:nvPr/>
        </p:nvSpPr>
        <p:spPr>
          <a:xfrm>
            <a:off x="6152224" y="0"/>
            <a:ext cx="43781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优点 可行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物理地址不越界，物理地址不冲突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构建映射表占用空间少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保证了程序的局部性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CE0996-C988-136A-E644-0ED70187B58F}"/>
              </a:ext>
            </a:extLst>
          </p:cNvPr>
          <p:cNvSpPr txBox="1"/>
          <p:nvPr/>
        </p:nvSpPr>
        <p:spPr>
          <a:xfrm>
            <a:off x="4811698" y="5539666"/>
            <a:ext cx="5089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缺点：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每次都要把虚拟地址和段长比较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每个段长度不一样，会产生外碎片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82933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861902D-B121-3664-FA79-5CBD1202E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670" y="0"/>
            <a:ext cx="10606524" cy="63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85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840F8-8F73-A564-D867-B23AA0932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284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page</a:t>
            </a:r>
            <a:r>
              <a:rPr lang="zh-CN" altLang="en-US" dirty="0"/>
              <a:t>分页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825D72-9775-6995-D5BD-BE6616CBC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1565"/>
            <a:ext cx="8551059" cy="4610209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E726CA-5A07-480A-6248-CF6D8AE53CEE}"/>
              </a:ext>
            </a:extLst>
          </p:cNvPr>
          <p:cNvSpPr txBox="1"/>
          <p:nvPr/>
        </p:nvSpPr>
        <p:spPr>
          <a:xfrm>
            <a:off x="572609" y="4897722"/>
            <a:ext cx="7124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优点 可行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物理地址不越界，物理地址不冲突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构建映射表占用空间少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保证了程序的局部性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每个页的大小固定，不必每次比较，映射快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8F6F1A-94A6-1CCC-5C8F-AA8590F1465C}"/>
              </a:ext>
            </a:extLst>
          </p:cNvPr>
          <p:cNvSpPr txBox="1"/>
          <p:nvPr/>
        </p:nvSpPr>
        <p:spPr>
          <a:xfrm>
            <a:off x="7217546" y="5433134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缺点：</a:t>
            </a:r>
            <a:endParaRPr lang="en-US" altLang="zh-CN" sz="2400" dirty="0"/>
          </a:p>
          <a:p>
            <a:r>
              <a:rPr lang="zh-CN" altLang="en-US" sz="2400" dirty="0"/>
              <a:t>没有外碎片</a:t>
            </a:r>
            <a:endParaRPr lang="en-US" altLang="zh-CN" sz="2400" dirty="0"/>
          </a:p>
          <a:p>
            <a:r>
              <a:rPr lang="zh-CN" altLang="en-US" sz="2400" dirty="0"/>
              <a:t>会产生一些内碎片</a:t>
            </a:r>
          </a:p>
        </p:txBody>
      </p:sp>
    </p:spTree>
    <p:extLst>
      <p:ext uri="{BB962C8B-B14F-4D97-AF65-F5344CB8AC3E}">
        <p14:creationId xmlns:p14="http://schemas.microsoft.com/office/powerpoint/2010/main" val="98058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160613-EB70-60DC-1C50-2DEE54BC1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12" y="347660"/>
            <a:ext cx="12106480" cy="4668223"/>
          </a:xfr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34AB8E5-C533-25C3-2AE7-E89A0D65A61C}"/>
              </a:ext>
            </a:extLst>
          </p:cNvPr>
          <p:cNvCxnSpPr/>
          <p:nvPr/>
        </p:nvCxnSpPr>
        <p:spPr>
          <a:xfrm flipV="1">
            <a:off x="5797118" y="1819922"/>
            <a:ext cx="6394882" cy="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CA7CAA7-30B0-B6EC-B400-05EB05297C2B}"/>
              </a:ext>
            </a:extLst>
          </p:cNvPr>
          <p:cNvCxnSpPr>
            <a:cxnSpLocks/>
          </p:cNvCxnSpPr>
          <p:nvPr/>
        </p:nvCxnSpPr>
        <p:spPr>
          <a:xfrm>
            <a:off x="0" y="2327429"/>
            <a:ext cx="12038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B55CC2D-2A9C-B860-1298-3A16C00C5D98}"/>
              </a:ext>
            </a:extLst>
          </p:cNvPr>
          <p:cNvCxnSpPr>
            <a:cxnSpLocks/>
          </p:cNvCxnSpPr>
          <p:nvPr/>
        </p:nvCxnSpPr>
        <p:spPr>
          <a:xfrm>
            <a:off x="0" y="2728404"/>
            <a:ext cx="56195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099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92074B-F235-DD39-25F6-AA2F84BCD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1442"/>
            <a:ext cx="11939870" cy="357435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0E5D3E-7CF8-F0A8-2043-9613AC967649}"/>
              </a:ext>
            </a:extLst>
          </p:cNvPr>
          <p:cNvSpPr txBox="1"/>
          <p:nvPr/>
        </p:nvSpPr>
        <p:spPr>
          <a:xfrm>
            <a:off x="7945515" y="2450237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建立了一个页面到页框的映射表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306892D-4BD9-7A76-33B1-62C7C9000143}"/>
              </a:ext>
            </a:extLst>
          </p:cNvPr>
          <p:cNvCxnSpPr/>
          <p:nvPr/>
        </p:nvCxnSpPr>
        <p:spPr>
          <a:xfrm>
            <a:off x="6312023" y="3302493"/>
            <a:ext cx="55485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401249-067C-FB8D-CC6C-62C74EBEDE0F}"/>
              </a:ext>
            </a:extLst>
          </p:cNvPr>
          <p:cNvCxnSpPr>
            <a:cxnSpLocks/>
          </p:cNvCxnSpPr>
          <p:nvPr/>
        </p:nvCxnSpPr>
        <p:spPr>
          <a:xfrm flipV="1">
            <a:off x="179033" y="3710866"/>
            <a:ext cx="11779188" cy="72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44EEBEE-82C6-DF52-4391-1F79E603E2D6}"/>
              </a:ext>
            </a:extLst>
          </p:cNvPr>
          <p:cNvCxnSpPr>
            <a:cxnSpLocks/>
          </p:cNvCxnSpPr>
          <p:nvPr/>
        </p:nvCxnSpPr>
        <p:spPr>
          <a:xfrm>
            <a:off x="88777" y="4193219"/>
            <a:ext cx="8487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170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521068-A34A-3C23-288B-C4C7CAF98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80982"/>
            <a:ext cx="12087206" cy="4312960"/>
          </a:xfrm>
        </p:spPr>
      </p:pic>
    </p:spTree>
    <p:extLst>
      <p:ext uri="{BB962C8B-B14F-4D97-AF65-F5344CB8AC3E}">
        <p14:creationId xmlns:p14="http://schemas.microsoft.com/office/powerpoint/2010/main" val="283383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652B080-7206-2BDE-9ACA-21F891860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52" y="2310900"/>
            <a:ext cx="11512960" cy="35412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D710D1-059F-54DD-E50C-7F9EEF09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7" y="1402080"/>
            <a:ext cx="11725428" cy="9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2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BEBFA1C-F859-3549-83EC-F97EBCE5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7" y="177552"/>
            <a:ext cx="1451456" cy="64813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D9A4DA4-8A47-A0B6-4112-144AAF6E0790}"/>
              </a:ext>
            </a:extLst>
          </p:cNvPr>
          <p:cNvSpPr txBox="1"/>
          <p:nvPr/>
        </p:nvSpPr>
        <p:spPr>
          <a:xfrm>
            <a:off x="800469" y="3561427"/>
            <a:ext cx="47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0000 0000 0000 0000 0001|0000 0000 0000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8AF6E1-30A6-369E-D699-C0EA1CA1317C}"/>
              </a:ext>
            </a:extLst>
          </p:cNvPr>
          <p:cNvSpPr txBox="1"/>
          <p:nvPr/>
        </p:nvSpPr>
        <p:spPr>
          <a:xfrm>
            <a:off x="781235" y="3170809"/>
            <a:ext cx="516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0000 0000 0000 0000 0000|1111 1111 1111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3DC719-CA33-9BFC-756C-F20C4F8875AE}"/>
              </a:ext>
            </a:extLst>
          </p:cNvPr>
          <p:cNvSpPr txBox="1"/>
          <p:nvPr/>
        </p:nvSpPr>
        <p:spPr>
          <a:xfrm>
            <a:off x="825623" y="6057532"/>
            <a:ext cx="486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0000 0000 0000 0000 0001|111 1111 1111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1F40898-3C73-94FB-C083-2C99CDD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17" y="0"/>
            <a:ext cx="1391294" cy="665516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FC5F7F6-A3E6-4A65-950B-B054272B6A0E}"/>
              </a:ext>
            </a:extLst>
          </p:cNvPr>
          <p:cNvSpPr txBox="1"/>
          <p:nvPr/>
        </p:nvSpPr>
        <p:spPr>
          <a:xfrm>
            <a:off x="798991" y="800472"/>
            <a:ext cx="50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0000 0000 0000 0000 0000|0000 0000 0000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48133C-1BD7-A2AD-EF8A-CC74B3E3CF6A}"/>
              </a:ext>
            </a:extLst>
          </p:cNvPr>
          <p:cNvSpPr txBox="1"/>
          <p:nvPr/>
        </p:nvSpPr>
        <p:spPr>
          <a:xfrm>
            <a:off x="7380302" y="3758215"/>
            <a:ext cx="47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0000 0000 0000 0000 0001|0000 0000 0000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014BD3-443F-CD74-BCFA-211CF4DF7D06}"/>
              </a:ext>
            </a:extLst>
          </p:cNvPr>
          <p:cNvSpPr txBox="1"/>
          <p:nvPr/>
        </p:nvSpPr>
        <p:spPr>
          <a:xfrm>
            <a:off x="7405456" y="3394231"/>
            <a:ext cx="516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0000 0000 0000 0000 0000|1111 1111 1111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C0806A2-2D07-5D3B-7331-8A0B327F1754}"/>
              </a:ext>
            </a:extLst>
          </p:cNvPr>
          <p:cNvSpPr txBox="1"/>
          <p:nvPr/>
        </p:nvSpPr>
        <p:spPr>
          <a:xfrm>
            <a:off x="7405455" y="6165544"/>
            <a:ext cx="486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0000 0000 0000 0000 0001|1111 1111 1111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F0C85-A96A-FCB6-70C9-81C6FE42C272}"/>
              </a:ext>
            </a:extLst>
          </p:cNvPr>
          <p:cNvSpPr txBox="1"/>
          <p:nvPr/>
        </p:nvSpPr>
        <p:spPr>
          <a:xfrm>
            <a:off x="7378824" y="571132"/>
            <a:ext cx="50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0000 0000 0000 0000 0000|0000 0000 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946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CAB4B7-01B3-14DA-F010-500C7A9FD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57" y="110672"/>
            <a:ext cx="11229065" cy="169149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3F6832-60BD-A496-F137-149045A4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18" y="1815219"/>
            <a:ext cx="9214449" cy="50427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6790CA-2335-2DEA-E190-59D3C999F928}"/>
              </a:ext>
            </a:extLst>
          </p:cNvPr>
          <p:cNvSpPr txBox="1"/>
          <p:nvPr/>
        </p:nvSpPr>
        <p:spPr>
          <a:xfrm>
            <a:off x="5655076" y="54420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在内存中</a:t>
            </a:r>
          </a:p>
        </p:txBody>
      </p:sp>
    </p:spTree>
    <p:extLst>
      <p:ext uri="{BB962C8B-B14F-4D97-AF65-F5344CB8AC3E}">
        <p14:creationId xmlns:p14="http://schemas.microsoft.com/office/powerpoint/2010/main" val="933748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A28CC48-A191-D3DB-2FA4-1FFBADB36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1" y="257451"/>
            <a:ext cx="1451456" cy="64813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FC5EB0D-C4A0-FD54-73F7-1393A168D479}"/>
              </a:ext>
            </a:extLst>
          </p:cNvPr>
          <p:cNvSpPr txBox="1"/>
          <p:nvPr/>
        </p:nvSpPr>
        <p:spPr>
          <a:xfrm>
            <a:off x="1890943" y="807869"/>
            <a:ext cx="198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0|0000 0000 0000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B9220C-87FE-7AE0-BCEB-C81DC6CC2D33}"/>
              </a:ext>
            </a:extLst>
          </p:cNvPr>
          <p:cNvSpPr txBox="1"/>
          <p:nvPr/>
        </p:nvSpPr>
        <p:spPr>
          <a:xfrm>
            <a:off x="1812524" y="3596937"/>
            <a:ext cx="198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1|0000 0000 0000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067059-176A-30DA-2D3B-3EF23FDBF169}"/>
              </a:ext>
            </a:extLst>
          </p:cNvPr>
          <p:cNvSpPr txBox="1"/>
          <p:nvPr/>
        </p:nvSpPr>
        <p:spPr>
          <a:xfrm>
            <a:off x="1821401" y="3161931"/>
            <a:ext cx="198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0|1111 1111 1111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ADBB85-84EE-3937-2B05-6D6A4961650B}"/>
              </a:ext>
            </a:extLst>
          </p:cNvPr>
          <p:cNvSpPr txBox="1"/>
          <p:nvPr/>
        </p:nvSpPr>
        <p:spPr>
          <a:xfrm>
            <a:off x="1796248" y="6137431"/>
            <a:ext cx="198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1|1111 1111 1111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03662A-8732-F2B5-EF1C-B885025D6069}"/>
              </a:ext>
            </a:extLst>
          </p:cNvPr>
          <p:cNvSpPr txBox="1"/>
          <p:nvPr/>
        </p:nvSpPr>
        <p:spPr>
          <a:xfrm>
            <a:off x="3986075" y="2281562"/>
            <a:ext cx="9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9AC462-3B25-AECE-78A0-B6C528F0D357}"/>
              </a:ext>
            </a:extLst>
          </p:cNvPr>
          <p:cNvSpPr txBox="1"/>
          <p:nvPr/>
        </p:nvSpPr>
        <p:spPr>
          <a:xfrm>
            <a:off x="5816352" y="2291919"/>
            <a:ext cx="176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物理块号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FC0FE80-51A2-5759-2501-166521D17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716" y="76579"/>
            <a:ext cx="1150183" cy="668159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39C1ED7-8CD6-0131-A4BC-B5B169063AB6}"/>
              </a:ext>
            </a:extLst>
          </p:cNvPr>
          <p:cNvSpPr txBox="1"/>
          <p:nvPr/>
        </p:nvSpPr>
        <p:spPr>
          <a:xfrm>
            <a:off x="8176897" y="568171"/>
            <a:ext cx="4006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0000 0010 0010 0110 1000|0000 0000 0000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2A0A74-6B21-5115-FB7D-A5D526B58656}"/>
              </a:ext>
            </a:extLst>
          </p:cNvPr>
          <p:cNvSpPr txBox="1"/>
          <p:nvPr/>
        </p:nvSpPr>
        <p:spPr>
          <a:xfrm>
            <a:off x="8185775" y="3019887"/>
            <a:ext cx="4006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0000 0010 0010 0110 1000|1111 1111 1111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90D6E13-EA3C-A8C3-65EE-8F3B75338E08}"/>
              </a:ext>
            </a:extLst>
          </p:cNvPr>
          <p:cNvSpPr txBox="1"/>
          <p:nvPr/>
        </p:nvSpPr>
        <p:spPr>
          <a:xfrm>
            <a:off x="8185775" y="3944644"/>
            <a:ext cx="4006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0001 0000 1110 0010 1010|0000 0000 0000</a:t>
            </a:r>
            <a:endParaRPr lang="zh-CN" altLang="en-US" sz="16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E4C23C3-6F16-9D6A-BA26-9E71BBE39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226" y="720171"/>
            <a:ext cx="4130398" cy="154699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20FAA60-5614-A0B9-EB48-C58563EA9E00}"/>
              </a:ext>
            </a:extLst>
          </p:cNvPr>
          <p:cNvSpPr txBox="1"/>
          <p:nvPr/>
        </p:nvSpPr>
        <p:spPr>
          <a:xfrm>
            <a:off x="8185775" y="6343094"/>
            <a:ext cx="4006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0001 0000 1110 0010 1010|1111 1111 1111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70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5C6B39-9C6A-6315-63D0-694481282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22" y="368478"/>
            <a:ext cx="11727291" cy="586364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DFA8F9-2495-6E75-FFEE-9AA37F08B0BF}"/>
              </a:ext>
            </a:extLst>
          </p:cNvPr>
          <p:cNvSpPr txBox="1"/>
          <p:nvPr/>
        </p:nvSpPr>
        <p:spPr>
          <a:xfrm>
            <a:off x="479394" y="24324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见图</a:t>
            </a:r>
          </a:p>
        </p:txBody>
      </p:sp>
    </p:spTree>
    <p:extLst>
      <p:ext uri="{BB962C8B-B14F-4D97-AF65-F5344CB8AC3E}">
        <p14:creationId xmlns:p14="http://schemas.microsoft.com/office/powerpoint/2010/main" val="206257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79BB20-9CB2-0549-402C-8A3FE333B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34" y="3122462"/>
            <a:ext cx="10564867" cy="37355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ABBE50-55FA-27ED-BA42-3DF902277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20" y="-17756"/>
            <a:ext cx="6459699" cy="32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29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664B12-C296-327A-793D-9E9C16E93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71" y="4987304"/>
            <a:ext cx="11722586" cy="128948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D47EA-3BAF-190B-D85B-49556B635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561"/>
            <a:ext cx="11833767" cy="28439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9E9804-2051-C621-B9FB-69C08F8F9CA4}"/>
              </a:ext>
            </a:extLst>
          </p:cNvPr>
          <p:cNvSpPr txBox="1"/>
          <p:nvPr/>
        </p:nvSpPr>
        <p:spPr>
          <a:xfrm>
            <a:off x="861134" y="12428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页表项大小</a:t>
            </a:r>
          </a:p>
        </p:txBody>
      </p:sp>
    </p:spTree>
    <p:extLst>
      <p:ext uri="{BB962C8B-B14F-4D97-AF65-F5344CB8AC3E}">
        <p14:creationId xmlns:p14="http://schemas.microsoft.com/office/powerpoint/2010/main" val="2270778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4C949-5DD7-85F3-E6FB-32D44C53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1" y="98795"/>
            <a:ext cx="10515600" cy="66468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关于页表项大小的一个问题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2D228-6ACD-B089-D8F6-4787DAF084E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4316" y="5376692"/>
            <a:ext cx="10515600" cy="1383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请问操作系统中分页管理的页表项大小如何确定？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知乎 </a:t>
            </a:r>
            <a:r>
              <a:rPr lang="en-US" altLang="zh-CN" dirty="0">
                <a:hlinkClick r:id="rId2"/>
              </a:rPr>
              <a:t>(zhihu.com)</a:t>
            </a:r>
            <a:endParaRPr lang="fr-FR" altLang="zh-CN" dirty="0">
              <a:hlinkClick r:id="rId3"/>
            </a:endParaRPr>
          </a:p>
          <a:p>
            <a:r>
              <a:rPr lang="fr-FR" altLang="zh-CN" dirty="0">
                <a:hlinkClick r:id="rId3"/>
              </a:rPr>
              <a:t>Page tables (CS 4410, Summer 2015) (cornell.edu)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E3F42F-244D-425A-32AB-4936B86CB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5046"/>
            <a:ext cx="8575829" cy="2532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25C224-55DA-76C6-5141-DCFB6BA62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127" y="3176417"/>
            <a:ext cx="8701873" cy="21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40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B1ADEC-1672-F45A-8686-8E1AECE82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780" y="5262315"/>
            <a:ext cx="8024555" cy="118882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78CF1E-AC33-6236-6C6E-DF3376465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63" y="278643"/>
            <a:ext cx="7037332" cy="45951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E1E7F0-38B8-F960-65F4-C109487147E4}"/>
              </a:ext>
            </a:extLst>
          </p:cNvPr>
          <p:cNvSpPr txBox="1"/>
          <p:nvPr/>
        </p:nvSpPr>
        <p:spPr>
          <a:xfrm>
            <a:off x="443883" y="17755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快表</a:t>
            </a:r>
          </a:p>
        </p:txBody>
      </p:sp>
    </p:spTree>
    <p:extLst>
      <p:ext uri="{BB962C8B-B14F-4D97-AF65-F5344CB8AC3E}">
        <p14:creationId xmlns:p14="http://schemas.microsoft.com/office/powerpoint/2010/main" val="2327828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22BA2-AEEC-A66E-EC80-4CC28B8D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12" y="72163"/>
            <a:ext cx="10515600" cy="886626"/>
          </a:xfrm>
        </p:spPr>
        <p:txBody>
          <a:bodyPr/>
          <a:lstStyle/>
          <a:p>
            <a:r>
              <a:rPr lang="zh-CN" altLang="en-US" dirty="0"/>
              <a:t>多级页表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29C952-8F65-A5A4-BD94-A9651F839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2" y="750456"/>
            <a:ext cx="11886692" cy="3013676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9BB213-41E4-DE68-FF91-A67B49047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65" y="3814628"/>
            <a:ext cx="11007216" cy="20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25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4DB7EB4-3924-4322-37FD-8F7E26142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640" y="143630"/>
            <a:ext cx="10957816" cy="1623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53939C-6725-EAB8-0A40-E552D76D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2" y="1970430"/>
            <a:ext cx="8638101" cy="12477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C39BAE3-1F70-06AD-5BEB-DB415C0F8436}"/>
              </a:ext>
            </a:extLst>
          </p:cNvPr>
          <p:cNvSpPr txBox="1"/>
          <p:nvPr/>
        </p:nvSpPr>
        <p:spPr>
          <a:xfrm>
            <a:off x="2592280" y="18199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73E518-2CDF-75BD-7572-7EF127129254}"/>
              </a:ext>
            </a:extLst>
          </p:cNvPr>
          <p:cNvSpPr txBox="1"/>
          <p:nvPr/>
        </p:nvSpPr>
        <p:spPr>
          <a:xfrm>
            <a:off x="4573480" y="17592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E7A135-F894-A4AA-DA90-748263D471E0}"/>
              </a:ext>
            </a:extLst>
          </p:cNvPr>
          <p:cNvSpPr txBox="1"/>
          <p:nvPr/>
        </p:nvSpPr>
        <p:spPr>
          <a:xfrm>
            <a:off x="7264893" y="176961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7CE287-EDE3-9388-5ED3-F87379133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12" y="4422788"/>
            <a:ext cx="11753526" cy="9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9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6D2173-379B-6865-B004-A275D009A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85" y="533797"/>
            <a:ext cx="11596297" cy="5088728"/>
          </a:xfrm>
        </p:spPr>
      </p:pic>
    </p:spTree>
    <p:extLst>
      <p:ext uri="{BB962C8B-B14F-4D97-AF65-F5344CB8AC3E}">
        <p14:creationId xmlns:p14="http://schemas.microsoft.com/office/powerpoint/2010/main" val="795345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3E4238F-FDCD-D194-F79C-A6AF80935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15" y="129988"/>
            <a:ext cx="11496874" cy="652667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615536-55FB-8707-B562-4BD152E2DB65}"/>
              </a:ext>
            </a:extLst>
          </p:cNvPr>
          <p:cNvSpPr txBox="1"/>
          <p:nvPr/>
        </p:nvSpPr>
        <p:spPr>
          <a:xfrm>
            <a:off x="292963" y="5282215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二级页表并没有</a:t>
            </a:r>
            <a:r>
              <a:rPr lang="zh-CN" altLang="en-US" sz="2000">
                <a:solidFill>
                  <a:srgbClr val="FF0000"/>
                </a:solidFill>
              </a:rPr>
              <a:t>使得页表减少</a:t>
            </a:r>
            <a:r>
              <a:rPr lang="zh-CN" altLang="en-US" sz="2000" dirty="0">
                <a:solidFill>
                  <a:srgbClr val="FF0000"/>
                </a:solidFill>
              </a:rPr>
              <a:t>，而是让他们离散存储，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只将其中一部分载入到内存中</a:t>
            </a:r>
          </a:p>
        </p:txBody>
      </p:sp>
    </p:spTree>
    <p:extLst>
      <p:ext uri="{BB962C8B-B14F-4D97-AF65-F5344CB8AC3E}">
        <p14:creationId xmlns:p14="http://schemas.microsoft.com/office/powerpoint/2010/main" val="4155006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301BED-46CA-9633-4D35-DBAA4A268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161"/>
            <a:ext cx="11997855" cy="21054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16820C-C02B-C92B-AB8C-68488AC3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83" y="2959228"/>
            <a:ext cx="10234278" cy="389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60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6D954D-B94B-AF72-DD96-D2012B852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089" y="2506662"/>
            <a:ext cx="7375810" cy="4351338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EDAB73-02A7-CB9D-6563-73638A8C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81" y="970317"/>
            <a:ext cx="10421564" cy="13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68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B155FD-8E98-02FA-D9E3-5B829F5A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66" y="0"/>
            <a:ext cx="6317527" cy="38789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43A6F3-A364-822B-F4C3-09889906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05" y="3894645"/>
            <a:ext cx="10572234" cy="296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68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167AC8-4C0C-C8F8-A5F3-4E40CA75D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776" y="0"/>
            <a:ext cx="8955188" cy="295019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7FFC9D-6758-4541-C643-1C15052EC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1042"/>
            <a:ext cx="7799319" cy="14090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F00786-A46F-541C-9D71-7E92EC174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087" y="4327294"/>
            <a:ext cx="7508072" cy="25307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1086F7B-83A0-1056-3247-E2E7D2EE5237}"/>
              </a:ext>
            </a:extLst>
          </p:cNvPr>
          <p:cNvSpPr txBox="1"/>
          <p:nvPr/>
        </p:nvSpPr>
        <p:spPr>
          <a:xfrm>
            <a:off x="923278" y="5122416"/>
            <a:ext cx="18806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 int a = 0;</a:t>
            </a:r>
          </a:p>
          <a:p>
            <a:r>
              <a:rPr lang="en-US" altLang="zh-CN" dirty="0"/>
              <a:t>const char set=0;</a:t>
            </a:r>
          </a:p>
          <a:p>
            <a:r>
              <a:rPr lang="zh-CN" altLang="en-US" dirty="0"/>
              <a:t>数据段</a:t>
            </a:r>
            <a:r>
              <a:rPr lang="en-US" altLang="zh-CN" dirty="0"/>
              <a:t>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800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9420D3-C14B-70AA-B68F-748937A0D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30"/>
          <a:stretch/>
        </p:blipFill>
        <p:spPr>
          <a:xfrm>
            <a:off x="0" y="0"/>
            <a:ext cx="9794281" cy="458975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664B70-9612-75CB-DB3A-B2AB5258C92B}"/>
              </a:ext>
            </a:extLst>
          </p:cNvPr>
          <p:cNvSpPr txBox="1"/>
          <p:nvPr/>
        </p:nvSpPr>
        <p:spPr>
          <a:xfrm>
            <a:off x="9694416" y="1393795"/>
            <a:ext cx="233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注意：地址越界</a:t>
            </a:r>
            <a:endParaRPr lang="en-US" altLang="zh-CN" sz="2400" dirty="0"/>
          </a:p>
          <a:p>
            <a:r>
              <a:rPr lang="zh-CN" altLang="en-US" sz="2400" dirty="0"/>
              <a:t>可能发生的地方</a:t>
            </a:r>
            <a:endParaRPr lang="en-US" altLang="zh-CN" sz="2400" dirty="0"/>
          </a:p>
          <a:p>
            <a:r>
              <a:rPr lang="zh-CN" altLang="en-US" sz="2400" dirty="0"/>
              <a:t>仍然为两处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432712-F9C7-E2D9-F7DE-EE71024F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05165"/>
            <a:ext cx="9208952" cy="21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7BA101-660F-4399-2BA9-AE5961912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409" y="0"/>
            <a:ext cx="9382596" cy="6858000"/>
          </a:xfrm>
        </p:spPr>
      </p:pic>
    </p:spTree>
    <p:extLst>
      <p:ext uri="{BB962C8B-B14F-4D97-AF65-F5344CB8AC3E}">
        <p14:creationId xmlns:p14="http://schemas.microsoft.com/office/powerpoint/2010/main" val="27783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48D06-22F1-248B-5AA7-9C542C76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481787-5DF8-5B90-EAC9-B55633E0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2017.05 </a:t>
            </a:r>
            <a:r>
              <a:rPr lang="zh-CN" altLang="en-US" dirty="0"/>
              <a:t>常用内存动态分区分配算法有哪些 </a:t>
            </a:r>
            <a:r>
              <a:rPr lang="en-US" altLang="zh-CN" dirty="0"/>
              <a:t>7</a:t>
            </a:r>
          </a:p>
          <a:p>
            <a:r>
              <a:rPr lang="en-US" altLang="zh-CN" dirty="0"/>
              <a:t>2017.10 </a:t>
            </a:r>
            <a:r>
              <a:rPr lang="zh-CN" altLang="en-US" dirty="0"/>
              <a:t>页式虚拟存储管理计算</a:t>
            </a:r>
            <a:endParaRPr lang="en-US" altLang="zh-CN" dirty="0"/>
          </a:p>
          <a:p>
            <a:r>
              <a:rPr lang="en-US" altLang="zh-CN" dirty="0"/>
              <a:t>2018.3 </a:t>
            </a:r>
            <a:r>
              <a:rPr lang="zh-CN" altLang="en-US" dirty="0"/>
              <a:t>段表</a:t>
            </a:r>
            <a:endParaRPr lang="en-US" altLang="zh-CN" dirty="0"/>
          </a:p>
          <a:p>
            <a:r>
              <a:rPr lang="en-US" altLang="zh-CN" dirty="0"/>
              <a:t>2019.12 </a:t>
            </a:r>
            <a:r>
              <a:rPr lang="zh-CN" altLang="en-US" dirty="0"/>
              <a:t>段长计算</a:t>
            </a:r>
            <a:endParaRPr lang="en-US" altLang="zh-CN" dirty="0"/>
          </a:p>
          <a:p>
            <a:r>
              <a:rPr lang="en-US" altLang="zh-CN" dirty="0"/>
              <a:t>2021.14 </a:t>
            </a:r>
            <a:r>
              <a:rPr lang="zh-CN" altLang="en-US" dirty="0"/>
              <a:t>页式存储管理计算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6435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ADFB5-3658-632F-C782-6D0CD4B9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2021.14 </a:t>
            </a:r>
            <a:r>
              <a:rPr lang="zh-CN" altLang="en-US" dirty="0"/>
              <a:t>页式存储管理计算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D5A4CC-7C59-8ED0-234C-8A5A434EC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47" y="1597605"/>
            <a:ext cx="10325312" cy="2903374"/>
          </a:xfrm>
        </p:spPr>
      </p:pic>
    </p:spTree>
    <p:extLst>
      <p:ext uri="{BB962C8B-B14F-4D97-AF65-F5344CB8AC3E}">
        <p14:creationId xmlns:p14="http://schemas.microsoft.com/office/powerpoint/2010/main" val="2397288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AA3C4B1-68BB-935D-136B-7F8142DD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70451"/>
            <a:ext cx="5379868" cy="47459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A3FF20-47C2-4B76-2269-6165ADDA2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4" y="5205435"/>
            <a:ext cx="8343737" cy="9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68B0D4-593B-9E62-25C4-BF48BA82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64" y="133165"/>
            <a:ext cx="10716344" cy="3043038"/>
          </a:xfrm>
          <a:prstGeom prst="rect">
            <a:avLst/>
          </a:prstGeom>
        </p:spPr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FB909DD-4973-A511-2541-A17EB863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3488923"/>
            <a:ext cx="10515600" cy="2359565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单一连续分配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固定分区分配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动态分区分配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可重定位分配</a:t>
            </a:r>
          </a:p>
        </p:txBody>
      </p:sp>
    </p:spTree>
    <p:extLst>
      <p:ext uri="{BB962C8B-B14F-4D97-AF65-F5344CB8AC3E}">
        <p14:creationId xmlns:p14="http://schemas.microsoft.com/office/powerpoint/2010/main" val="1424354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51F5C-3651-E4D7-F16C-4821FC67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90D28-EE31-C0B0-AFE6-21FFFA1AF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什么是页表，页表的作用是什么？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在分页系统中是如何实现地址变换的？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具有快表时是如何实现地址变换的？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较详细地说明引入分段存储管理是为了满足用户哪几方面的需要？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为什么说分段系统比分页系统更易于实现信息的共享和保护？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分页和分段存储管理有何区别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试全面比较连续分配和离散分配方式。</a:t>
            </a:r>
          </a:p>
        </p:txBody>
      </p:sp>
    </p:spTree>
    <p:extLst>
      <p:ext uri="{BB962C8B-B14F-4D97-AF65-F5344CB8AC3E}">
        <p14:creationId xmlns:p14="http://schemas.microsoft.com/office/powerpoint/2010/main" val="3956815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9AE122-E1EC-311E-73C1-96A00531E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04" y="186432"/>
            <a:ext cx="11226553" cy="6256862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在分页系统中，允许将进程的各个页离散地存储在内存的任一物理块中，为保证进程仍然能够正确地运行，即能在内存中找到每个页面所对应的物理块，系统又为每个进程建立了一张页面映射表，简称页表。页表的作用是实现从页号到物理块号的地址映射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利用地址变换机构实现从逻辑地址到物理地址的转变换，通过页表来实现从页号到物理块号的变换，将逻辑地址中的页号转换为内存中的物理块号，然后加上逻辑地址的页内偏移即可得到物理地址。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给出有效地址后，先去高速缓冲寄存器中的快表查询，将此页号与快表中的所有页号进行比较，若其中有与此所对应的物理块号，便将物理块号加上页内偏移得到物理地址。如在快表中未找到对应的页表项，则还需再访问内存中的页表，找到后，通过拼接得到物理地址；同时，再将此页表项存入快表的一个寄存器单元中，即：更新快表。如果此时快表已满，则通过某种算法淘汰一项，再存入。</a:t>
            </a:r>
          </a:p>
        </p:txBody>
      </p:sp>
    </p:spTree>
    <p:extLst>
      <p:ext uri="{BB962C8B-B14F-4D97-AF65-F5344CB8AC3E}">
        <p14:creationId xmlns:p14="http://schemas.microsoft.com/office/powerpoint/2010/main" val="1315408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91AF9-D95A-26E7-D4AB-A8EDC4E9A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06" y="234778"/>
            <a:ext cx="11640065" cy="6312887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）方便编程：</a:t>
            </a:r>
            <a:r>
              <a:rPr lang="zh-CN" altLang="en-US" b="0" i="0" dirty="0">
                <a:effectLst/>
                <a:latin typeface="-apple-system"/>
              </a:rPr>
              <a:t>用户通常把自己的作业按照逻辑关系划分为若干段</a:t>
            </a:r>
            <a:endParaRPr lang="en-US" altLang="zh-CN" b="0" i="0" dirty="0">
              <a:effectLst/>
              <a:latin typeface="-apple-system"/>
            </a:endParaRP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）信息共享：</a:t>
            </a:r>
            <a:r>
              <a:rPr lang="zh-CN" altLang="en-US" b="0" i="0" dirty="0">
                <a:effectLst/>
                <a:latin typeface="-apple-system"/>
              </a:rPr>
              <a:t>段是信息的逻辑单位，方便共享信息。</a:t>
            </a:r>
            <a:endParaRPr lang="en-US" altLang="zh-CN" b="0" i="0" dirty="0">
              <a:effectLst/>
              <a:latin typeface="-apple-system"/>
            </a:endParaRP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）信息保护：</a:t>
            </a:r>
            <a:r>
              <a:rPr lang="zh-CN" altLang="en-US" b="0" i="0" dirty="0">
                <a:effectLst/>
                <a:latin typeface="-apple-system"/>
              </a:rPr>
              <a:t>对信息的逻辑单位进行保护，分段能更有效方便地实现信息保护功能</a:t>
            </a:r>
            <a:endParaRPr lang="en-US" altLang="zh-CN" b="0" i="0" dirty="0">
              <a:effectLst/>
              <a:latin typeface="-apple-system"/>
            </a:endParaRP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）动态增长（</a:t>
            </a:r>
            <a:r>
              <a:rPr lang="en-US" altLang="zh-CN" dirty="0"/>
              <a:t>5</a:t>
            </a:r>
            <a:r>
              <a:rPr lang="zh-CN" altLang="en-US" dirty="0"/>
              <a:t>）动态链接。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分页系统的每个页面是分散存储的，它们没有逻辑上的联系，因此如果为了实现信息共享和保护，需要建立大量的页表项，记录每一页的共享和保护信息，并且可能会出现一个页内代码出现不同保护等级的现象；而分段系统中每个段都是程序员手动设置的，是相互联系的代码的集合，在实现共享和保护时，只需为要共享和保护的程序设置一个段表项，将其中的基址与内存地址一一对应就能够实现。</a:t>
            </a:r>
          </a:p>
        </p:txBody>
      </p:sp>
    </p:spTree>
    <p:extLst>
      <p:ext uri="{BB962C8B-B14F-4D97-AF65-F5344CB8AC3E}">
        <p14:creationId xmlns:p14="http://schemas.microsoft.com/office/powerpoint/2010/main" val="721132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9D54A-A7BD-5D61-8C76-BDC5811CD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934" y="399495"/>
            <a:ext cx="10515600" cy="5937266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 （</a:t>
            </a:r>
            <a:r>
              <a:rPr lang="en-US" altLang="zh-CN" dirty="0"/>
              <a:t>1</a:t>
            </a:r>
            <a:r>
              <a:rPr lang="zh-CN" altLang="en-US" dirty="0"/>
              <a:t>）页是信息的物理单位，分页是为了实现离散分配方式，以消减内存的外部零头，提高内存利用率。段则是信息的逻辑单位，它含有一组相对完整的信息。（</a:t>
            </a:r>
            <a:r>
              <a:rPr lang="en-US" altLang="zh-CN" dirty="0"/>
              <a:t>2</a:t>
            </a:r>
            <a:r>
              <a:rPr lang="zh-CN" altLang="en-US" dirty="0"/>
              <a:t>）页的大小固定且由系统决定，由系统把逻辑地址划分为页号和页内地址两部分，是由机械硬件实现的</a:t>
            </a:r>
            <a:r>
              <a:rPr lang="en-US" altLang="zh-CN" dirty="0"/>
              <a:t>,</a:t>
            </a:r>
            <a:r>
              <a:rPr lang="zh-CN" altLang="en-US" dirty="0"/>
              <a:t>因而在系统中只能有一种大小的的页面</a:t>
            </a:r>
            <a:r>
              <a:rPr lang="en-US" altLang="zh-CN" dirty="0"/>
              <a:t>;</a:t>
            </a:r>
            <a:r>
              <a:rPr lang="zh-CN" altLang="en-US" dirty="0"/>
              <a:t>而段的长度却不固定</a:t>
            </a:r>
            <a:r>
              <a:rPr lang="en-US" altLang="zh-CN" dirty="0"/>
              <a:t>,</a:t>
            </a:r>
            <a:r>
              <a:rPr lang="zh-CN" altLang="en-US" dirty="0"/>
              <a:t>决定于用户所编写的程序</a:t>
            </a:r>
            <a:r>
              <a:rPr lang="en-US" altLang="zh-CN" dirty="0"/>
              <a:t>,</a:t>
            </a:r>
            <a:r>
              <a:rPr lang="zh-CN" altLang="en-US" dirty="0"/>
              <a:t>通常由编译程序在对原程序进行编译时</a:t>
            </a:r>
            <a:r>
              <a:rPr lang="en-US" altLang="zh-CN" dirty="0"/>
              <a:t>,</a:t>
            </a:r>
            <a:r>
              <a:rPr lang="zh-CN" altLang="en-US" dirty="0"/>
              <a:t>根据信息的性质来划分。（</a:t>
            </a:r>
            <a:r>
              <a:rPr lang="en-US" altLang="zh-CN" dirty="0"/>
              <a:t>3</a:t>
            </a:r>
            <a:r>
              <a:rPr lang="zh-CN" altLang="en-US" dirty="0"/>
              <a:t>）分页的作业地址空间是一维的</a:t>
            </a:r>
            <a:r>
              <a:rPr lang="en-US" altLang="zh-CN" dirty="0"/>
              <a:t>,</a:t>
            </a:r>
            <a:r>
              <a:rPr lang="zh-CN" altLang="en-US" dirty="0"/>
              <a:t>而分段作业地址空间则是二维的。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 （</a:t>
            </a:r>
            <a:r>
              <a:rPr lang="en-US" altLang="zh-CN" dirty="0"/>
              <a:t>1</a:t>
            </a:r>
            <a:r>
              <a:rPr lang="zh-CN" altLang="en-US" dirty="0"/>
              <a:t>）连续分配是指为一个用户程序分配一个连续的地址空间，包括单一连续分配，固定分区分配，动态分区分配，可重定位分配。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）离散分配方式分为分页、分段和段页式存储管理。分页式存储管理旨在提高内存利用率，分段式存储管理旨在满足用户</a:t>
            </a:r>
            <a:r>
              <a:rPr lang="en-US" altLang="zh-CN" dirty="0"/>
              <a:t>(</a:t>
            </a:r>
            <a:r>
              <a:rPr lang="zh-CN" altLang="en-US" dirty="0"/>
              <a:t>程序员</a:t>
            </a:r>
            <a:r>
              <a:rPr lang="en-US" altLang="zh-CN" dirty="0"/>
              <a:t>)</a:t>
            </a:r>
            <a:r>
              <a:rPr lang="zh-CN" altLang="en-US" dirty="0"/>
              <a:t>的需要，段页式存储管理则将两者结合起来，具有分段系统便于实现、可共享、易于保护和动态链接等优点，又能像分页系统很好解决外部碎片及为各段可离散分配内存等问题，是比较有效的存储管理方式；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7781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E0D368-0B10-D763-F0A6-412B52D5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55" y="2300592"/>
            <a:ext cx="4844445" cy="22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3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460FA6-44DB-0BF3-560F-1487A2980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74" y="204185"/>
            <a:ext cx="10411755" cy="2565647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4F5B24-3839-335E-AA2E-860FC050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2" y="3041485"/>
            <a:ext cx="10973037" cy="36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8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40AFB4D-D441-13C0-2D55-779E020B0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81" y="222901"/>
            <a:ext cx="10734566" cy="51392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4726F3-FD24-B23C-FED9-4AD9E16D241F}"/>
              </a:ext>
            </a:extLst>
          </p:cNvPr>
          <p:cNvSpPr txBox="1"/>
          <p:nvPr/>
        </p:nvSpPr>
        <p:spPr>
          <a:xfrm>
            <a:off x="949910" y="56284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至少记住这些算法的名字</a:t>
            </a:r>
          </a:p>
        </p:txBody>
      </p:sp>
    </p:spTree>
    <p:extLst>
      <p:ext uri="{BB962C8B-B14F-4D97-AF65-F5344CB8AC3E}">
        <p14:creationId xmlns:p14="http://schemas.microsoft.com/office/powerpoint/2010/main" val="273224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1A2F98-9A19-95E6-DACA-5D0DD80A2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32" y="1853996"/>
            <a:ext cx="11977541" cy="2815657"/>
          </a:xfrm>
        </p:spPr>
      </p:pic>
    </p:spTree>
    <p:extLst>
      <p:ext uri="{BB962C8B-B14F-4D97-AF65-F5344CB8AC3E}">
        <p14:creationId xmlns:p14="http://schemas.microsoft.com/office/powerpoint/2010/main" val="171142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3499301-84AA-7101-3122-D8EFC16FE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71"/>
          <a:stretch/>
        </p:blipFill>
        <p:spPr>
          <a:xfrm>
            <a:off x="460278" y="1"/>
            <a:ext cx="10710230" cy="5219684"/>
          </a:xfrm>
          <a:prstGeom prst="rect">
            <a:avLst/>
          </a:prstGeom>
        </p:spPr>
      </p:pic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45B2C48B-71A7-7AA8-5CC6-D560D0A9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9503"/>
          <a:stretch/>
        </p:blipFill>
        <p:spPr>
          <a:xfrm>
            <a:off x="518983" y="6400800"/>
            <a:ext cx="10947873" cy="457200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C20AA77-2316-8C7D-DBBE-FC7D3C04E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585" y="5349530"/>
            <a:ext cx="3693499" cy="9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1499</Words>
  <Application>Microsoft Office PowerPoint</Application>
  <PresentationFormat>宽屏</PresentationFormat>
  <Paragraphs>134</Paragraphs>
  <Slides>54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9" baseType="lpstr">
      <vt:lpstr>-apple-system</vt:lpstr>
      <vt:lpstr>等线</vt:lpstr>
      <vt:lpstr>等线 Light</vt:lpstr>
      <vt:lpstr>Arial</vt:lpstr>
      <vt:lpstr>Office 主题​​</vt:lpstr>
      <vt:lpstr>段页式存储管理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如何实现MMU呢</vt:lpstr>
      <vt:lpstr>程序的局部性原理</vt:lpstr>
      <vt:lpstr>PowerPoint 演示文稿</vt:lpstr>
      <vt:lpstr>1.直接一一对应</vt:lpstr>
      <vt:lpstr>2.取模映射</vt:lpstr>
      <vt:lpstr>3.哈希表（散列表）</vt:lpstr>
      <vt:lpstr>PowerPoint 演示文稿</vt:lpstr>
      <vt:lpstr>segment分段</vt:lpstr>
      <vt:lpstr>PowerPoint 演示文稿</vt:lpstr>
      <vt:lpstr>page分页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关于页表项大小的一个问题</vt:lpstr>
      <vt:lpstr>PowerPoint 演示文稿</vt:lpstr>
      <vt:lpstr>多级页表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真题</vt:lpstr>
      <vt:lpstr>2021.14 页式存储管理计算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晚风吹行舟</dc:creator>
  <cp:lastModifiedBy>晚风吹行舟</cp:lastModifiedBy>
  <cp:revision>379</cp:revision>
  <dcterms:created xsi:type="dcterms:W3CDTF">2022-08-13T12:09:17Z</dcterms:created>
  <dcterms:modified xsi:type="dcterms:W3CDTF">2022-09-08T03:24:27Z</dcterms:modified>
</cp:coreProperties>
</file>